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4059">
          <p15:clr>
            <a:srgbClr val="A4A3A4"/>
          </p15:clr>
        </p15:guide>
        <p15:guide id="3" pos="452">
          <p15:clr>
            <a:srgbClr val="A4A3A4"/>
          </p15:clr>
        </p15:guide>
        <p15:guide id="4" pos="2160">
          <p15:clr>
            <a:srgbClr val="A4A3A4"/>
          </p15:clr>
        </p15:guide>
        <p15:guide id="5" pos="21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C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p:scale>
          <a:sx n="90" d="100"/>
          <a:sy n="90" d="100"/>
        </p:scale>
        <p:origin x="1162" y="-715"/>
      </p:cViewPr>
      <p:guideLst>
        <p:guide orient="horz" pos="2880"/>
        <p:guide pos="4059"/>
        <p:guide pos="452"/>
        <p:guide pos="2160"/>
        <p:guide pos="216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D4EA88C-C15D-42E7-8882-074454631BE9}" type="datetimeFigureOut">
              <a:rPr lang="en-US" smtClean="0"/>
              <a:t>6/27/2022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6D379F-B624-4D78-BA8D-0064DE06717D}" type="slidenum">
              <a:rPr lang="en-US" smtClean="0"/>
              <a:t>‹#›</a:t>
            </a:fld>
            <a:endParaRPr lang="en-US"/>
          </a:p>
        </p:txBody>
      </p:sp>
    </p:spTree>
    <p:extLst>
      <p:ext uri="{BB962C8B-B14F-4D97-AF65-F5344CB8AC3E}">
        <p14:creationId xmlns:p14="http://schemas.microsoft.com/office/powerpoint/2010/main" val="2536625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4EA88C-C15D-42E7-8882-074454631BE9}" type="datetimeFigureOut">
              <a:rPr lang="en-US" smtClean="0"/>
              <a:t>6/27/2022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6D379F-B624-4D78-BA8D-0064DE06717D}" type="slidenum">
              <a:rPr lang="en-US" smtClean="0"/>
              <a:t>‹#›</a:t>
            </a:fld>
            <a:endParaRPr lang="en-US"/>
          </a:p>
        </p:txBody>
      </p:sp>
    </p:spTree>
    <p:extLst>
      <p:ext uri="{BB962C8B-B14F-4D97-AF65-F5344CB8AC3E}">
        <p14:creationId xmlns:p14="http://schemas.microsoft.com/office/powerpoint/2010/main" val="3636795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4EA88C-C15D-42E7-8882-074454631BE9}" type="datetimeFigureOut">
              <a:rPr lang="en-US" smtClean="0"/>
              <a:t>6/27/2022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6D379F-B624-4D78-BA8D-0064DE06717D}" type="slidenum">
              <a:rPr lang="en-US" smtClean="0"/>
              <a:t>‹#›</a:t>
            </a:fld>
            <a:endParaRPr lang="en-US"/>
          </a:p>
        </p:txBody>
      </p:sp>
    </p:spTree>
    <p:extLst>
      <p:ext uri="{BB962C8B-B14F-4D97-AF65-F5344CB8AC3E}">
        <p14:creationId xmlns:p14="http://schemas.microsoft.com/office/powerpoint/2010/main" val="567482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4EA88C-C15D-42E7-8882-074454631BE9}" type="datetimeFigureOut">
              <a:rPr lang="en-US" smtClean="0"/>
              <a:t>6/27/2022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6D379F-B624-4D78-BA8D-0064DE06717D}" type="slidenum">
              <a:rPr lang="en-US" smtClean="0"/>
              <a:t>‹#›</a:t>
            </a:fld>
            <a:endParaRPr lang="en-US"/>
          </a:p>
        </p:txBody>
      </p:sp>
    </p:spTree>
    <p:extLst>
      <p:ext uri="{BB962C8B-B14F-4D97-AF65-F5344CB8AC3E}">
        <p14:creationId xmlns:p14="http://schemas.microsoft.com/office/powerpoint/2010/main" val="4287146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4EA88C-C15D-42E7-8882-074454631BE9}" type="datetimeFigureOut">
              <a:rPr lang="en-US" smtClean="0"/>
              <a:t>6/27/2022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6D379F-B624-4D78-BA8D-0064DE06717D}" type="slidenum">
              <a:rPr lang="en-US" smtClean="0"/>
              <a:t>‹#›</a:t>
            </a:fld>
            <a:endParaRPr lang="en-US"/>
          </a:p>
        </p:txBody>
      </p:sp>
    </p:spTree>
    <p:extLst>
      <p:ext uri="{BB962C8B-B14F-4D97-AF65-F5344CB8AC3E}">
        <p14:creationId xmlns:p14="http://schemas.microsoft.com/office/powerpoint/2010/main" val="9019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D4EA88C-C15D-42E7-8882-074454631BE9}" type="datetimeFigureOut">
              <a:rPr lang="en-US" smtClean="0"/>
              <a:t>6/27/2022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6D379F-B624-4D78-BA8D-0064DE06717D}" type="slidenum">
              <a:rPr lang="en-US" smtClean="0"/>
              <a:t>‹#›</a:t>
            </a:fld>
            <a:endParaRPr lang="en-US"/>
          </a:p>
        </p:txBody>
      </p:sp>
    </p:spTree>
    <p:extLst>
      <p:ext uri="{BB962C8B-B14F-4D97-AF65-F5344CB8AC3E}">
        <p14:creationId xmlns:p14="http://schemas.microsoft.com/office/powerpoint/2010/main" val="3795407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D4EA88C-C15D-42E7-8882-074454631BE9}" type="datetimeFigureOut">
              <a:rPr lang="en-US" smtClean="0"/>
              <a:t>6/27/2022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6D379F-B624-4D78-BA8D-0064DE06717D}" type="slidenum">
              <a:rPr lang="en-US" smtClean="0"/>
              <a:t>‹#›</a:t>
            </a:fld>
            <a:endParaRPr lang="en-US"/>
          </a:p>
        </p:txBody>
      </p:sp>
    </p:spTree>
    <p:extLst>
      <p:ext uri="{BB962C8B-B14F-4D97-AF65-F5344CB8AC3E}">
        <p14:creationId xmlns:p14="http://schemas.microsoft.com/office/powerpoint/2010/main" val="266774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4EA88C-C15D-42E7-8882-074454631BE9}" type="datetimeFigureOut">
              <a:rPr lang="en-US" smtClean="0"/>
              <a:t>6/27/2022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6D379F-B624-4D78-BA8D-0064DE06717D}" type="slidenum">
              <a:rPr lang="en-US" smtClean="0"/>
              <a:t>‹#›</a:t>
            </a:fld>
            <a:endParaRPr lang="en-US"/>
          </a:p>
        </p:txBody>
      </p:sp>
    </p:spTree>
    <p:extLst>
      <p:ext uri="{BB962C8B-B14F-4D97-AF65-F5344CB8AC3E}">
        <p14:creationId xmlns:p14="http://schemas.microsoft.com/office/powerpoint/2010/main" val="4208095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4EA88C-C15D-42E7-8882-074454631BE9}" type="datetimeFigureOut">
              <a:rPr lang="en-US" smtClean="0"/>
              <a:t>6/27/2022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6D379F-B624-4D78-BA8D-0064DE06717D}" type="slidenum">
              <a:rPr lang="en-US" smtClean="0"/>
              <a:t>‹#›</a:t>
            </a:fld>
            <a:endParaRPr lang="en-US"/>
          </a:p>
        </p:txBody>
      </p:sp>
    </p:spTree>
    <p:extLst>
      <p:ext uri="{BB962C8B-B14F-4D97-AF65-F5344CB8AC3E}">
        <p14:creationId xmlns:p14="http://schemas.microsoft.com/office/powerpoint/2010/main" val="3692357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4EA88C-C15D-42E7-8882-074454631BE9}" type="datetimeFigureOut">
              <a:rPr lang="en-US" smtClean="0"/>
              <a:t>6/27/2022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6D379F-B624-4D78-BA8D-0064DE06717D}" type="slidenum">
              <a:rPr lang="en-US" smtClean="0"/>
              <a:t>‹#›</a:t>
            </a:fld>
            <a:endParaRPr lang="en-US"/>
          </a:p>
        </p:txBody>
      </p:sp>
    </p:spTree>
    <p:extLst>
      <p:ext uri="{BB962C8B-B14F-4D97-AF65-F5344CB8AC3E}">
        <p14:creationId xmlns:p14="http://schemas.microsoft.com/office/powerpoint/2010/main" val="3563733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4EA88C-C15D-42E7-8882-074454631BE9}" type="datetimeFigureOut">
              <a:rPr lang="en-US" smtClean="0"/>
              <a:t>6/27/2022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6D379F-B624-4D78-BA8D-0064DE06717D}" type="slidenum">
              <a:rPr lang="en-US" smtClean="0"/>
              <a:t>‹#›</a:t>
            </a:fld>
            <a:endParaRPr lang="en-US"/>
          </a:p>
        </p:txBody>
      </p:sp>
    </p:spTree>
    <p:extLst>
      <p:ext uri="{BB962C8B-B14F-4D97-AF65-F5344CB8AC3E}">
        <p14:creationId xmlns:p14="http://schemas.microsoft.com/office/powerpoint/2010/main" val="334856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AD4EA88C-C15D-42E7-8882-074454631BE9}" type="datetimeFigureOut">
              <a:rPr lang="en-US" smtClean="0"/>
              <a:t>6/27/2022</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416D379F-B624-4D78-BA8D-0064DE06717D}" type="slidenum">
              <a:rPr lang="en-US" smtClean="0"/>
              <a:t>‹#›</a:t>
            </a:fld>
            <a:endParaRPr lang="en-US"/>
          </a:p>
        </p:txBody>
      </p:sp>
    </p:spTree>
    <p:extLst>
      <p:ext uri="{BB962C8B-B14F-4D97-AF65-F5344CB8AC3E}">
        <p14:creationId xmlns:p14="http://schemas.microsoft.com/office/powerpoint/2010/main" val="409284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2330" y="975194"/>
            <a:ext cx="6513342" cy="1446550"/>
          </a:xfrm>
          <a:prstGeom prst="rect">
            <a:avLst/>
          </a:prstGeom>
          <a:noFill/>
        </p:spPr>
        <p:txBody>
          <a:bodyPr wrap="square" rtlCol="0">
            <a:spAutoFit/>
          </a:bodyPr>
          <a:lstStyle/>
          <a:p>
            <a:pPr algn="just"/>
            <a:r>
              <a:rPr lang="en-US" sz="1100" dirty="0"/>
              <a:t>Watson Millican &amp; Co. evaluates refinery sales through extensive research and our development of metrics to provide insight into the market prices for refineries.  Sale prices for U.S. petroleum refineries can be expressed using a variety of different bases, each providing a unique perspective.  Two different bases are provided here, as examples, for the sale of U.S. petroleum refineries during 2001-2021.  First, the sales are shown on a $/BPD crude distillation capacity.  Second, the sales are shown on a % of replacement cost new basis.  Both charts illustrate the range of sale prices that occurred during the past 20 years.  Sales prices between refineries can vary widely for many reasons not fully captured by the use of a single basis.  The data is provided as an illustration only and is not to be construed as an analysis of sales for use in valuing petroleum refineries.               </a:t>
            </a:r>
          </a:p>
        </p:txBody>
      </p:sp>
      <p:sp>
        <p:nvSpPr>
          <p:cNvPr id="7" name="TextBox 1"/>
          <p:cNvSpPr txBox="1"/>
          <p:nvPr/>
        </p:nvSpPr>
        <p:spPr>
          <a:xfrm>
            <a:off x="-26080" y="-5170"/>
            <a:ext cx="6932386" cy="861856"/>
          </a:xfrm>
          <a:prstGeom prst="rect">
            <a:avLst/>
          </a:prstGeom>
          <a:solidFill>
            <a:srgbClr val="002C76"/>
          </a:solidFill>
          <a:effectLst>
            <a:softEdge rad="12700"/>
          </a:effectLst>
        </p:spPr>
        <p:txBody>
          <a:bodyPr wrap="square"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000" b="1" i="0" dirty="0">
                <a:solidFill>
                  <a:schemeClr val="bg1"/>
                </a:solidFill>
                <a:latin typeface="Franklin Gothic Book" panose="020B0503020102020204" pitchFamily="34" charset="0"/>
                <a:cs typeface="Arial" pitchFamily="34" charset="0"/>
              </a:rPr>
              <a:t>U.S.  </a:t>
            </a:r>
            <a:r>
              <a:rPr lang="en-US" sz="2000" b="1" dirty="0">
                <a:solidFill>
                  <a:schemeClr val="bg1"/>
                </a:solidFill>
                <a:latin typeface="Franklin Gothic Book" panose="020B0503020102020204" pitchFamily="34" charset="0"/>
                <a:cs typeface="Arial" pitchFamily="34" charset="0"/>
              </a:rPr>
              <a:t>PETROLEUM  REFINERY  SALES</a:t>
            </a:r>
            <a:endParaRPr lang="en-US" sz="2000" b="1" i="0" dirty="0">
              <a:solidFill>
                <a:schemeClr val="bg1"/>
              </a:solidFill>
              <a:latin typeface="Franklin Gothic Book" panose="020B0503020102020204" pitchFamily="34" charset="0"/>
              <a:cs typeface="Arial" pitchFamily="34" charset="0"/>
            </a:endParaRPr>
          </a:p>
        </p:txBody>
      </p:sp>
      <p:sp>
        <p:nvSpPr>
          <p:cNvPr id="8" name="TextBox 1"/>
          <p:cNvSpPr txBox="1"/>
          <p:nvPr/>
        </p:nvSpPr>
        <p:spPr>
          <a:xfrm>
            <a:off x="1" y="8715574"/>
            <a:ext cx="4180516" cy="428426"/>
          </a:xfrm>
          <a:prstGeom prst="rect">
            <a:avLst/>
          </a:prstGeom>
        </p:spPr>
        <p:txBody>
          <a:bodyPr wrap="none" rtlCol="0" anchor="b"/>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800" dirty="0"/>
              <a:t>Source:  Published reports and WM</a:t>
            </a:r>
            <a:r>
              <a:rPr lang="en-US" sz="800" baseline="0" dirty="0"/>
              <a:t> proprietary sources.</a:t>
            </a:r>
          </a:p>
          <a:p>
            <a:r>
              <a:rPr lang="en-US" sz="800" baseline="0" dirty="0"/>
              <a:t>Updated:  June 2022</a:t>
            </a:r>
            <a:endParaRPr lang="en-US" sz="800" dirty="0"/>
          </a:p>
        </p:txBody>
      </p:sp>
      <p:sp>
        <p:nvSpPr>
          <p:cNvPr id="2" name="Rectangle 1"/>
          <p:cNvSpPr/>
          <p:nvPr/>
        </p:nvSpPr>
        <p:spPr>
          <a:xfrm>
            <a:off x="0" y="878458"/>
            <a:ext cx="6858000" cy="8585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463585" y="5520289"/>
            <a:ext cx="4321629" cy="523220"/>
          </a:xfrm>
          <a:prstGeom prst="rect">
            <a:avLst/>
          </a:prstGeom>
          <a:noFill/>
        </p:spPr>
        <p:txBody>
          <a:bodyPr wrap="square" rtlCol="0">
            <a:spAutoFit/>
          </a:bodyPr>
          <a:lstStyle/>
          <a:p>
            <a:pPr algn="ctr">
              <a:defRPr sz="1400" b="1" i="0" u="none" strike="noStrike" kern="1200" baseline="0">
                <a:solidFill>
                  <a:sysClr val="windowText" lastClr="000000"/>
                </a:solidFill>
                <a:latin typeface="+mn-lt"/>
                <a:ea typeface="+mn-ea"/>
                <a:cs typeface="+mn-cs"/>
              </a:defRPr>
            </a:pPr>
            <a:r>
              <a:rPr lang="en-US" b="1" i="1" dirty="0"/>
              <a:t>Sale Prices of U.S. Petroleum Refineries 2001-2020</a:t>
            </a:r>
            <a:endParaRPr lang="en-US" dirty="0"/>
          </a:p>
          <a:p>
            <a:pPr algn="ctr">
              <a:defRPr sz="1400" b="1" i="0" u="none" strike="noStrike" kern="1200" baseline="0">
                <a:solidFill>
                  <a:sysClr val="windowText" lastClr="000000"/>
                </a:solidFill>
                <a:latin typeface="+mn-lt"/>
                <a:ea typeface="+mn-ea"/>
                <a:cs typeface="+mn-cs"/>
              </a:defRPr>
            </a:pPr>
            <a:r>
              <a:rPr lang="en-US" b="1" i="1" dirty="0"/>
              <a:t>Expressed As % of Replacement Cost New</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85214" y="8530548"/>
            <a:ext cx="985233" cy="548640"/>
          </a:xfrm>
          <a:prstGeom prst="rect">
            <a:avLst/>
          </a:prstGeom>
        </p:spPr>
      </p:pic>
      <p:pic>
        <p:nvPicPr>
          <p:cNvPr id="5" name="Picture 4">
            <a:extLst>
              <a:ext uri="{FF2B5EF4-FFF2-40B4-BE49-F238E27FC236}">
                <a16:creationId xmlns:a16="http://schemas.microsoft.com/office/drawing/2014/main" id="{6073E310-1919-D04E-0120-A39E11952C3D}"/>
              </a:ext>
            </a:extLst>
          </p:cNvPr>
          <p:cNvPicPr>
            <a:picLocks noChangeAspect="1"/>
          </p:cNvPicPr>
          <p:nvPr/>
        </p:nvPicPr>
        <p:blipFill>
          <a:blip r:embed="rId3"/>
          <a:stretch>
            <a:fillRect/>
          </a:stretch>
        </p:blipFill>
        <p:spPr>
          <a:xfrm>
            <a:off x="101791" y="3236072"/>
            <a:ext cx="6676644" cy="2534412"/>
          </a:xfrm>
          <a:prstGeom prst="rect">
            <a:avLst/>
          </a:prstGeom>
        </p:spPr>
      </p:pic>
      <p:pic>
        <p:nvPicPr>
          <p:cNvPr id="9" name="Picture 8">
            <a:extLst>
              <a:ext uri="{FF2B5EF4-FFF2-40B4-BE49-F238E27FC236}">
                <a16:creationId xmlns:a16="http://schemas.microsoft.com/office/drawing/2014/main" id="{15DD4E9D-CB0A-0175-7E38-F35410CE41A4}"/>
              </a:ext>
            </a:extLst>
          </p:cNvPr>
          <p:cNvPicPr>
            <a:picLocks noChangeAspect="1"/>
          </p:cNvPicPr>
          <p:nvPr/>
        </p:nvPicPr>
        <p:blipFill>
          <a:blip r:embed="rId4"/>
          <a:stretch>
            <a:fillRect/>
          </a:stretch>
        </p:blipFill>
        <p:spPr>
          <a:xfrm>
            <a:off x="1267206" y="2777230"/>
            <a:ext cx="4323588" cy="598932"/>
          </a:xfrm>
          <a:prstGeom prst="rect">
            <a:avLst/>
          </a:prstGeom>
        </p:spPr>
      </p:pic>
      <p:pic>
        <p:nvPicPr>
          <p:cNvPr id="10" name="Picture 9">
            <a:extLst>
              <a:ext uri="{FF2B5EF4-FFF2-40B4-BE49-F238E27FC236}">
                <a16:creationId xmlns:a16="http://schemas.microsoft.com/office/drawing/2014/main" id="{E0E9F204-7B58-8E23-436D-AC7EBFDEE21E}"/>
              </a:ext>
            </a:extLst>
          </p:cNvPr>
          <p:cNvPicPr>
            <a:picLocks noChangeAspect="1"/>
          </p:cNvPicPr>
          <p:nvPr/>
        </p:nvPicPr>
        <p:blipFill>
          <a:blip r:embed="rId5"/>
          <a:stretch>
            <a:fillRect/>
          </a:stretch>
        </p:blipFill>
        <p:spPr>
          <a:xfrm>
            <a:off x="0" y="5981085"/>
            <a:ext cx="6891084" cy="2487411"/>
          </a:xfrm>
          <a:prstGeom prst="rect">
            <a:avLst/>
          </a:prstGeom>
        </p:spPr>
      </p:pic>
    </p:spTree>
    <p:extLst>
      <p:ext uri="{BB962C8B-B14F-4D97-AF65-F5344CB8AC3E}">
        <p14:creationId xmlns:p14="http://schemas.microsoft.com/office/powerpoint/2010/main" val="36728767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203</Words>
  <Application>Microsoft Office PowerPoint</Application>
  <PresentationFormat>On-screen Show (4:3)</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Franklin Gothic Book</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dc:creator>
  <cp:lastModifiedBy>Jim Watson</cp:lastModifiedBy>
  <cp:revision>35</cp:revision>
  <cp:lastPrinted>2015-05-21T14:59:09Z</cp:lastPrinted>
  <dcterms:created xsi:type="dcterms:W3CDTF">2015-04-27T14:22:29Z</dcterms:created>
  <dcterms:modified xsi:type="dcterms:W3CDTF">2022-06-27T20:35:57Z</dcterms:modified>
</cp:coreProperties>
</file>